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323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24382413" cy="13716000"/>
  <p:notesSz cx="6858000" cy="9144000"/>
  <p:embeddedFontLst>
    <p:embeddedFont>
      <p:font typeface="Amatic SC" pitchFamily="2" charset="-79"/>
      <p:regular r:id="rId22"/>
      <p:bold r:id="rId23"/>
    </p:embeddedFont>
    <p:embeddedFont>
      <p:font typeface="Manrope" pitchFamily="2" charset="0"/>
      <p:regular r:id="rId24"/>
      <p:bold r:id="rId25"/>
    </p:embeddedFont>
    <p:embeddedFont>
      <p:font typeface="Montserrat" pitchFamily="2" charset="77"/>
      <p:regular r:id="rId26"/>
      <p:bold r:id="rId27"/>
      <p:italic r:id="rId28"/>
      <p:boldItalic r:id="rId29"/>
    </p:embeddedFont>
    <p:embeddedFont>
      <p:font typeface="Montserrat ExtraLight" pitchFamily="2" charset="77"/>
      <p:regular r:id="rId30"/>
      <p:bold r:id="rId31"/>
      <p:italic r:id="rId32"/>
      <p:boldItalic r:id="rId33"/>
    </p:embeddedFont>
    <p:embeddedFont>
      <p:font typeface="Montserrat Light" pitchFamily="2" charset="77"/>
      <p:regular r:id="rId34"/>
      <p:bold r:id="rId35"/>
      <p:italic r:id="rId36"/>
      <p:boldItalic r:id="rId37"/>
    </p:embeddedFont>
    <p:embeddedFont>
      <p:font typeface="Montserrat SemiBold" pitchFamily="2" charset="77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hiXTm45ffSzaG1jfcTdB8Erwhm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E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4"/>
  </p:normalViewPr>
  <p:slideViewPr>
    <p:cSldViewPr snapToGrid="0">
      <p:cViewPr varScale="1">
        <p:scale>
          <a:sx n="52" d="100"/>
          <a:sy n="52" d="100"/>
        </p:scale>
        <p:origin x="8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20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56d2c330d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g1e56d2c330d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574a1283d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g1e574a1283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574a1283d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1e574a128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574a1283d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g1e574a128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288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e574a1283d_0_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g1e574a1283d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5f78ad24ae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g25f78ad24a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5f01995af9_0_3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g25f01995af9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574a1283d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g1e574a1283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e56d2c330d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1e56d2c330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e56d2c330d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g1e56d2c330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e574a1283d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g1e574a1283d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e574a1283d_0_1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1e574a1283d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e56d2c330d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g1e56d2c330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e56d2c330d_0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1e56d2c330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4" name="Google Shape;3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5f01995af9_0_3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g25f01995af9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12343596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1679467" y="5010150"/>
            <a:ext cx="10314903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12343597" y="3362326"/>
            <a:ext cx="10365701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12343597" y="5010150"/>
            <a:ext cx="10365701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400" lvl="1" indent="-584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400" lvl="6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600" lvl="7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800" lvl="8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7839869" y="-2512327"/>
            <a:ext cx="8702676" cy="2102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14265555" y="3913359"/>
            <a:ext cx="11623676" cy="5257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3598250" y="-1191708"/>
            <a:ext cx="11623676" cy="1546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8717" y="1400350"/>
            <a:ext cx="19404977" cy="1091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71365" y="405300"/>
            <a:ext cx="5767118" cy="307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5065" y="975725"/>
            <a:ext cx="5767118" cy="307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1978" y="4981786"/>
            <a:ext cx="10776609" cy="6527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descr="Desenho de um círculo&#10;&#10;Descrição gerada automaticamente com confiança baix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9672" y="2569845"/>
            <a:ext cx="5524500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descr="Ícone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47147" y="3899746"/>
            <a:ext cx="5435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descr="Desenho de uma pessoa&#10;&#10;Descrição gerada automaticamente com confiança baix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51250" y="-2356523"/>
            <a:ext cx="12276042" cy="1842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842798" y="-2056755"/>
            <a:ext cx="11876677" cy="1782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2526375" y="7105350"/>
            <a:ext cx="94878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Co-founder da Escola Exchange. Hipnoterapeuta corporativa, especialista em vendas e liderança,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coach de carreira há mais de 10 anos,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atuou no mercado de tecnologia por 14 anos.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Sua missão é desenvolver profissionais para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que vivam todo o seu potencial e acelerem seu plano de carreira profissional através do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 contínuo e troca de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experiências.</a:t>
            </a:r>
            <a:endParaRPr sz="2000" b="0" i="0" u="none" strike="noStrike" cap="none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8225" y="-225825"/>
            <a:ext cx="24681575" cy="164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12099650" y="9439000"/>
            <a:ext cx="10833300" cy="3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pt-BR" sz="3700" b="0" i="0" u="none" strike="noStrike" cap="none">
                <a:solidFill>
                  <a:srgbClr val="FFFFFF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Programação mental do</a:t>
            </a:r>
            <a:endParaRPr sz="1500" b="0" i="0" u="none" strike="noStrike" cap="none">
              <a:solidFill>
                <a:srgbClr val="000000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pt-BR" sz="7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profissional</a:t>
            </a:r>
            <a:br>
              <a:rPr lang="pt-BR" sz="7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7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sucesso</a:t>
            </a:r>
            <a:endParaRPr sz="2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1e56d2c330d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e56d2c330d_0_79"/>
          <p:cNvSpPr txBox="1"/>
          <p:nvPr/>
        </p:nvSpPr>
        <p:spPr>
          <a:xfrm>
            <a:off x="3140724" y="2686725"/>
            <a:ext cx="8424900" cy="44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pt-BR" sz="67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Qual é o maior empecilho para</a:t>
            </a:r>
            <a:br>
              <a:rPr lang="pt-BR" sz="67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6700" b="1" i="0" u="none" strike="noStrike" cap="none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alcançar o sucesso em vendas?</a:t>
            </a:r>
            <a:endParaRPr sz="6700" b="1" i="0" u="none" strike="noStrike" cap="none">
              <a:solidFill>
                <a:srgbClr val="52F7A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g1e56d2c330d_0_79"/>
          <p:cNvPicPr preferRelativeResize="0"/>
          <p:nvPr/>
        </p:nvPicPr>
        <p:blipFill rotWithShape="1">
          <a:blip r:embed="rId4">
            <a:alphaModFix amt="60000"/>
          </a:blip>
          <a:srcRect/>
          <a:stretch/>
        </p:blipFill>
        <p:spPr>
          <a:xfrm>
            <a:off x="8217325" y="0"/>
            <a:ext cx="23568699" cy="1386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1e574a1283d_0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1e574a1283d_0_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0361" y="2241686"/>
            <a:ext cx="11061676" cy="923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1e574a1283d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EE5A39F3-D164-D3ED-E58D-79A64BCEFA42}"/>
              </a:ext>
            </a:extLst>
          </p:cNvPr>
          <p:cNvGrpSpPr/>
          <p:nvPr/>
        </p:nvGrpSpPr>
        <p:grpSpPr>
          <a:xfrm>
            <a:off x="2625694" y="1719012"/>
            <a:ext cx="14977865" cy="2443715"/>
            <a:chOff x="983511" y="486945"/>
            <a:chExt cx="5617065" cy="916453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E94370AA-F3B0-44CC-02CE-AED1C3BE5223}"/>
                </a:ext>
              </a:extLst>
            </p:cNvPr>
            <p:cNvGrpSpPr/>
            <p:nvPr/>
          </p:nvGrpSpPr>
          <p:grpSpPr>
            <a:xfrm>
              <a:off x="983511" y="486945"/>
              <a:ext cx="2637422" cy="916453"/>
              <a:chOff x="983511" y="486945"/>
              <a:chExt cx="2637422" cy="916453"/>
            </a:xfrm>
          </p:grpSpPr>
          <p:pic>
            <p:nvPicPr>
              <p:cNvPr id="5" name="Google Shape;140;g1e30243d556_0_163">
                <a:extLst>
                  <a:ext uri="{FF2B5EF4-FFF2-40B4-BE49-F238E27FC236}">
                    <a16:creationId xmlns:a16="http://schemas.microsoft.com/office/drawing/2014/main" id="{182D9984-0104-19CC-D07E-E4B112BCE6D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  <a:biLevel thresh="50000"/>
              </a:blip>
              <a:srcRect/>
              <a:stretch/>
            </p:blipFill>
            <p:spPr>
              <a:xfrm>
                <a:off x="983511" y="486945"/>
                <a:ext cx="846710" cy="91645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Google Shape;134;g1e30243d556_0_163">
                <a:extLst>
                  <a:ext uri="{FF2B5EF4-FFF2-40B4-BE49-F238E27FC236}">
                    <a16:creationId xmlns:a16="http://schemas.microsoft.com/office/drawing/2014/main" id="{80748D38-F987-372D-0A69-E5EC619C7C6C}"/>
                  </a:ext>
                </a:extLst>
              </p:cNvPr>
              <p:cNvSpPr txBox="1"/>
              <p:nvPr/>
            </p:nvSpPr>
            <p:spPr>
              <a:xfrm>
                <a:off x="2061201" y="532326"/>
                <a:ext cx="1559732" cy="3116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>
                  <a:buSzPts val="5999"/>
                </a:pPr>
                <a:r>
                  <a:rPr lang="pt-BR" sz="5400" b="1" dirty="0" err="1">
                    <a:solidFill>
                      <a:srgbClr val="4EE6AB"/>
                    </a:solidFill>
                    <a:latin typeface="Montserrat"/>
                    <a:sym typeface="Raleway"/>
                  </a:rPr>
                  <a:t>Antifrágil</a:t>
                </a:r>
                <a:endParaRPr sz="5400" b="1" dirty="0">
                  <a:solidFill>
                    <a:srgbClr val="4EE6AB"/>
                  </a:solidFill>
                  <a:latin typeface="Montserrat"/>
                  <a:sym typeface="Raleway"/>
                </a:endParaRPr>
              </a:p>
            </p:txBody>
          </p:sp>
        </p:grpSp>
        <p:sp>
          <p:nvSpPr>
            <p:cNvPr id="4" name="Google Shape;135;g1e30243d556_0_163">
              <a:extLst>
                <a:ext uri="{FF2B5EF4-FFF2-40B4-BE49-F238E27FC236}">
                  <a16:creationId xmlns:a16="http://schemas.microsoft.com/office/drawing/2014/main" id="{0D361A2B-30B3-1F41-B669-362A6819F241}"/>
                </a:ext>
              </a:extLst>
            </p:cNvPr>
            <p:cNvSpPr txBox="1"/>
            <p:nvPr/>
          </p:nvSpPr>
          <p:spPr>
            <a:xfrm>
              <a:off x="2061201" y="1038195"/>
              <a:ext cx="4539375" cy="2077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Melhoram quando estão diante de um desafio.</a:t>
              </a:r>
              <a:endParaRPr sz="3600" dirty="0">
                <a:solidFill>
                  <a:schemeClr val="bg1"/>
                </a:solidFill>
                <a:latin typeface="Montserrat"/>
                <a:sym typeface="Raleway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8D0BB88-72F4-5D73-8B45-BF20B4D6B6CB}"/>
              </a:ext>
            </a:extLst>
          </p:cNvPr>
          <p:cNvGrpSpPr/>
          <p:nvPr/>
        </p:nvGrpSpPr>
        <p:grpSpPr>
          <a:xfrm>
            <a:off x="2610037" y="5086998"/>
            <a:ext cx="18226240" cy="2639612"/>
            <a:chOff x="977639" y="1984802"/>
            <a:chExt cx="6835285" cy="989919"/>
          </a:xfrm>
        </p:grpSpPr>
        <p:sp>
          <p:nvSpPr>
            <p:cNvPr id="8" name="Google Shape;136;g1e30243d556_0_163">
              <a:extLst>
                <a:ext uri="{FF2B5EF4-FFF2-40B4-BE49-F238E27FC236}">
                  <a16:creationId xmlns:a16="http://schemas.microsoft.com/office/drawing/2014/main" id="{8F582943-D7F5-A6EC-8718-BA2418B8CC01}"/>
                </a:ext>
              </a:extLst>
            </p:cNvPr>
            <p:cNvSpPr txBox="1"/>
            <p:nvPr/>
          </p:nvSpPr>
          <p:spPr>
            <a:xfrm>
              <a:off x="2061201" y="1984802"/>
              <a:ext cx="5751723" cy="311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5400" b="1" dirty="0" err="1">
                  <a:solidFill>
                    <a:srgbClr val="4EE6AB"/>
                  </a:solidFill>
                  <a:latin typeface="Montserrat"/>
                  <a:sym typeface="Raleway"/>
                </a:rPr>
                <a:t>Mindset</a:t>
              </a:r>
              <a:r>
                <a:rPr lang="pt-BR" sz="5400" b="1" dirty="0">
                  <a:solidFill>
                    <a:srgbClr val="4EE6AB"/>
                  </a:solidFill>
                  <a:latin typeface="Montserrat"/>
                  <a:sym typeface="Raleway"/>
                </a:rPr>
                <a:t> de crescimento </a:t>
              </a:r>
              <a:endParaRPr sz="5400" b="1" dirty="0">
                <a:solidFill>
                  <a:srgbClr val="4EE6AB"/>
                </a:solidFill>
                <a:latin typeface="Montserrat"/>
                <a:sym typeface="Raleway"/>
              </a:endParaRPr>
            </a:p>
          </p:txBody>
        </p:sp>
        <p:sp>
          <p:nvSpPr>
            <p:cNvPr id="9" name="Google Shape;137;g1e30243d556_0_163">
              <a:extLst>
                <a:ext uri="{FF2B5EF4-FFF2-40B4-BE49-F238E27FC236}">
                  <a16:creationId xmlns:a16="http://schemas.microsoft.com/office/drawing/2014/main" id="{C17EA779-512E-68A1-313B-68BAD1DC6C27}"/>
                </a:ext>
              </a:extLst>
            </p:cNvPr>
            <p:cNvSpPr txBox="1"/>
            <p:nvPr/>
          </p:nvSpPr>
          <p:spPr>
            <a:xfrm>
              <a:off x="2061201" y="2490680"/>
              <a:ext cx="5204572" cy="4155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Buscam responsabilidades que estejam alinhadas com o que podem contribuir, mas são aprendizes ao longo da vida.</a:t>
              </a:r>
              <a:endParaRPr sz="3600" dirty="0">
                <a:solidFill>
                  <a:schemeClr val="bg1"/>
                </a:solidFill>
                <a:latin typeface="Montserrat"/>
                <a:sym typeface="Raleway"/>
              </a:endParaRPr>
            </a:p>
          </p:txBody>
        </p:sp>
        <p:pic>
          <p:nvPicPr>
            <p:cNvPr id="10" name="Imagem 9" descr="Ícone&#10;&#10;Descrição gerada automaticamente">
              <a:extLst>
                <a:ext uri="{FF2B5EF4-FFF2-40B4-BE49-F238E27FC236}">
                  <a16:creationId xmlns:a16="http://schemas.microsoft.com/office/drawing/2014/main" id="{A8719F1B-0648-ECCF-BBB2-B8CD4421A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7639" y="2114355"/>
              <a:ext cx="846710" cy="860366"/>
            </a:xfrm>
            <a:prstGeom prst="rect">
              <a:avLst/>
            </a:prstGeom>
          </p:spPr>
        </p:pic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0069918D-77DD-A5E8-8C04-6FE6CAEF370B}"/>
              </a:ext>
            </a:extLst>
          </p:cNvPr>
          <p:cNvGrpSpPr/>
          <p:nvPr/>
        </p:nvGrpSpPr>
        <p:grpSpPr>
          <a:xfrm>
            <a:off x="5499347" y="9015257"/>
            <a:ext cx="13383718" cy="2456890"/>
            <a:chOff x="2061201" y="3638009"/>
            <a:chExt cx="5019221" cy="921394"/>
          </a:xfrm>
        </p:grpSpPr>
        <p:sp>
          <p:nvSpPr>
            <p:cNvPr id="12" name="Google Shape;138;g1e30243d556_0_163">
              <a:extLst>
                <a:ext uri="{FF2B5EF4-FFF2-40B4-BE49-F238E27FC236}">
                  <a16:creationId xmlns:a16="http://schemas.microsoft.com/office/drawing/2014/main" id="{032A785D-4E38-8A5B-7D25-5679AED2BBC2}"/>
                </a:ext>
              </a:extLst>
            </p:cNvPr>
            <p:cNvSpPr txBox="1"/>
            <p:nvPr/>
          </p:nvSpPr>
          <p:spPr>
            <a:xfrm>
              <a:off x="2061201" y="3638009"/>
              <a:ext cx="2874054" cy="311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5400" b="1" dirty="0">
                  <a:solidFill>
                    <a:srgbClr val="4EE6AB"/>
                  </a:solidFill>
                  <a:latin typeface="Montserrat"/>
                  <a:sym typeface="Raleway"/>
                </a:rPr>
                <a:t>Trabalho em equipe</a:t>
              </a:r>
              <a:endParaRPr sz="5400" b="1" dirty="0">
                <a:solidFill>
                  <a:srgbClr val="4EE6AB"/>
                </a:solidFill>
                <a:latin typeface="Montserrat"/>
                <a:sym typeface="Raleway"/>
              </a:endParaRPr>
            </a:p>
          </p:txBody>
        </p:sp>
        <p:sp>
          <p:nvSpPr>
            <p:cNvPr id="13" name="Google Shape;139;g1e30243d556_0_163">
              <a:extLst>
                <a:ext uri="{FF2B5EF4-FFF2-40B4-BE49-F238E27FC236}">
                  <a16:creationId xmlns:a16="http://schemas.microsoft.com/office/drawing/2014/main" id="{31E31A08-DC50-0683-688D-4120786A4428}"/>
                </a:ext>
              </a:extLst>
            </p:cNvPr>
            <p:cNvSpPr txBox="1"/>
            <p:nvPr/>
          </p:nvSpPr>
          <p:spPr>
            <a:xfrm>
              <a:off x="2061201" y="4143877"/>
              <a:ext cx="5019221" cy="4155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São intencionalmente inclusivos, compartilham conhecimento e trabalham para gerar resultados #juntos</a:t>
              </a:r>
              <a:endParaRPr sz="3600" dirty="0">
                <a:solidFill>
                  <a:schemeClr val="bg1"/>
                </a:solidFill>
                <a:latin typeface="Montserrat"/>
                <a:sym typeface="Raleway"/>
              </a:endParaRPr>
            </a:p>
          </p:txBody>
        </p:sp>
      </p:grpSp>
      <p:pic>
        <p:nvPicPr>
          <p:cNvPr id="14" name="Imagem 13" descr="Ícone&#10;&#10;Descrição gerada automaticamente">
            <a:extLst>
              <a:ext uri="{FF2B5EF4-FFF2-40B4-BE49-F238E27FC236}">
                <a16:creationId xmlns:a16="http://schemas.microsoft.com/office/drawing/2014/main" id="{2BDE743F-64EE-16A3-9753-094657FB29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721" y="8996333"/>
            <a:ext cx="2578376" cy="2257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1e574a1283d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3ECA8C8-DDD3-0AFB-9D17-2FFAE5802ED2}"/>
              </a:ext>
            </a:extLst>
          </p:cNvPr>
          <p:cNvGrpSpPr/>
          <p:nvPr/>
        </p:nvGrpSpPr>
        <p:grpSpPr>
          <a:xfrm>
            <a:off x="2286239" y="1419891"/>
            <a:ext cx="17153792" cy="2456893"/>
            <a:chOff x="857395" y="532326"/>
            <a:chExt cx="6433091" cy="921395"/>
          </a:xfrm>
        </p:grpSpPr>
        <p:pic>
          <p:nvPicPr>
            <p:cNvPr id="16" name="Imagem 15" descr="Ícone&#10;&#10;Descrição gerada automaticamente">
              <a:extLst>
                <a:ext uri="{FF2B5EF4-FFF2-40B4-BE49-F238E27FC236}">
                  <a16:creationId xmlns:a16="http://schemas.microsoft.com/office/drawing/2014/main" id="{079A053F-255E-05D5-AECD-C30F1909C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395" y="599635"/>
              <a:ext cx="966954" cy="846711"/>
            </a:xfrm>
            <a:prstGeom prst="rect">
              <a:avLst/>
            </a:prstGeom>
          </p:spPr>
        </p:pic>
        <p:sp>
          <p:nvSpPr>
            <p:cNvPr id="17" name="Google Shape;134;g1e30243d556_0_163">
              <a:extLst>
                <a:ext uri="{FF2B5EF4-FFF2-40B4-BE49-F238E27FC236}">
                  <a16:creationId xmlns:a16="http://schemas.microsoft.com/office/drawing/2014/main" id="{2021CE17-8918-678A-ECA1-956BA8CAFD1B}"/>
                </a:ext>
              </a:extLst>
            </p:cNvPr>
            <p:cNvSpPr txBox="1"/>
            <p:nvPr/>
          </p:nvSpPr>
          <p:spPr>
            <a:xfrm>
              <a:off x="2061200" y="532326"/>
              <a:ext cx="2874054" cy="311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5400" b="1" dirty="0">
                  <a:solidFill>
                    <a:srgbClr val="4EE6AB"/>
                  </a:solidFill>
                  <a:latin typeface="Montserrat"/>
                  <a:sym typeface="Raleway"/>
                </a:rPr>
                <a:t>Autoconhecimento</a:t>
              </a:r>
              <a:endParaRPr sz="5400" b="1" dirty="0">
                <a:solidFill>
                  <a:srgbClr val="4EE6AB"/>
                </a:solidFill>
                <a:latin typeface="Montserrat"/>
                <a:sym typeface="Raleway"/>
              </a:endParaRPr>
            </a:p>
          </p:txBody>
        </p:sp>
        <p:sp>
          <p:nvSpPr>
            <p:cNvPr id="18" name="Google Shape;135;g1e30243d556_0_163">
              <a:extLst>
                <a:ext uri="{FF2B5EF4-FFF2-40B4-BE49-F238E27FC236}">
                  <a16:creationId xmlns:a16="http://schemas.microsoft.com/office/drawing/2014/main" id="{0C7D3FDF-FF61-C42D-A77E-C0F95B4F538A}"/>
                </a:ext>
              </a:extLst>
            </p:cNvPr>
            <p:cNvSpPr txBox="1"/>
            <p:nvPr/>
          </p:nvSpPr>
          <p:spPr>
            <a:xfrm>
              <a:off x="2061201" y="1038195"/>
              <a:ext cx="5229285" cy="4155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Reconhecem seus pontos fortes e o que precisam desenvolver, com humildade para pedir apoio. 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BA50AF2-B964-81D6-927B-E955B2B751D7}"/>
              </a:ext>
            </a:extLst>
          </p:cNvPr>
          <p:cNvGrpSpPr/>
          <p:nvPr/>
        </p:nvGrpSpPr>
        <p:grpSpPr>
          <a:xfrm>
            <a:off x="2101210" y="4950817"/>
            <a:ext cx="18707185" cy="3128778"/>
            <a:chOff x="797273" y="1750022"/>
            <a:chExt cx="7015651" cy="1173368"/>
          </a:xfrm>
        </p:grpSpPr>
        <p:sp>
          <p:nvSpPr>
            <p:cNvPr id="20" name="Google Shape;136;g1e30243d556_0_163">
              <a:extLst>
                <a:ext uri="{FF2B5EF4-FFF2-40B4-BE49-F238E27FC236}">
                  <a16:creationId xmlns:a16="http://schemas.microsoft.com/office/drawing/2014/main" id="{569F9B76-9EAB-1DF6-03D3-66DB1697A5CD}"/>
                </a:ext>
              </a:extLst>
            </p:cNvPr>
            <p:cNvSpPr txBox="1"/>
            <p:nvPr/>
          </p:nvSpPr>
          <p:spPr>
            <a:xfrm>
              <a:off x="2061201" y="1750022"/>
              <a:ext cx="5751723" cy="311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5400" b="1" dirty="0">
                  <a:solidFill>
                    <a:srgbClr val="4EE6AB"/>
                  </a:solidFill>
                  <a:latin typeface="Montserrat"/>
                  <a:sym typeface="Raleway"/>
                </a:rPr>
                <a:t>Foco na solução</a:t>
              </a:r>
            </a:p>
          </p:txBody>
        </p:sp>
        <p:sp>
          <p:nvSpPr>
            <p:cNvPr id="21" name="Google Shape;137;g1e30243d556_0_163">
              <a:extLst>
                <a:ext uri="{FF2B5EF4-FFF2-40B4-BE49-F238E27FC236}">
                  <a16:creationId xmlns:a16="http://schemas.microsoft.com/office/drawing/2014/main" id="{41205F91-5B1C-791C-EEDE-2A5E4D646F80}"/>
                </a:ext>
              </a:extLst>
            </p:cNvPr>
            <p:cNvSpPr txBox="1"/>
            <p:nvPr/>
          </p:nvSpPr>
          <p:spPr>
            <a:xfrm>
              <a:off x="2061201" y="2255900"/>
              <a:ext cx="5229284" cy="623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Não buscam culpados e não focam nos erros, buscam a solução e sempre encontram maneiras novas e melhores de fazer as coisas.</a:t>
              </a:r>
            </a:p>
          </p:txBody>
        </p:sp>
        <p:pic>
          <p:nvPicPr>
            <p:cNvPr id="22" name="Imagem 21" descr="Ícone&#10;&#10;Descrição gerada automaticamente">
              <a:extLst>
                <a:ext uri="{FF2B5EF4-FFF2-40B4-BE49-F238E27FC236}">
                  <a16:creationId xmlns:a16="http://schemas.microsoft.com/office/drawing/2014/main" id="{6702FDF4-4664-7F68-07CD-C63A14BE7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73" y="1916991"/>
              <a:ext cx="1006399" cy="1006399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818907F9-CB5B-DF44-7F2D-3C5A3C787FA1}"/>
              </a:ext>
            </a:extLst>
          </p:cNvPr>
          <p:cNvGrpSpPr/>
          <p:nvPr/>
        </p:nvGrpSpPr>
        <p:grpSpPr>
          <a:xfrm>
            <a:off x="2606872" y="8992562"/>
            <a:ext cx="16833157" cy="3192158"/>
            <a:chOff x="977640" y="3372262"/>
            <a:chExt cx="6312845" cy="1197137"/>
          </a:xfrm>
        </p:grpSpPr>
        <p:sp>
          <p:nvSpPr>
            <p:cNvPr id="24" name="Google Shape;138;g1e30243d556_0_163">
              <a:extLst>
                <a:ext uri="{FF2B5EF4-FFF2-40B4-BE49-F238E27FC236}">
                  <a16:creationId xmlns:a16="http://schemas.microsoft.com/office/drawing/2014/main" id="{79DB0602-6E72-0844-09BA-5A972F7CC248}"/>
                </a:ext>
              </a:extLst>
            </p:cNvPr>
            <p:cNvSpPr txBox="1"/>
            <p:nvPr/>
          </p:nvSpPr>
          <p:spPr>
            <a:xfrm>
              <a:off x="2061201" y="3403229"/>
              <a:ext cx="3515734" cy="3116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5400" b="1" dirty="0">
                  <a:solidFill>
                    <a:srgbClr val="4EE6AB"/>
                  </a:solidFill>
                  <a:latin typeface="Montserrat"/>
                  <a:sym typeface="Raleway"/>
                </a:rPr>
                <a:t>Coragem e autoconfiança</a:t>
              </a:r>
              <a:endParaRPr sz="5400" b="1" dirty="0">
                <a:solidFill>
                  <a:srgbClr val="4EE6AB"/>
                </a:solidFill>
                <a:latin typeface="Montserrat"/>
                <a:sym typeface="Raleway"/>
              </a:endParaRPr>
            </a:p>
          </p:txBody>
        </p:sp>
        <p:sp>
          <p:nvSpPr>
            <p:cNvPr id="25" name="Google Shape;139;g1e30243d556_0_163">
              <a:extLst>
                <a:ext uri="{FF2B5EF4-FFF2-40B4-BE49-F238E27FC236}">
                  <a16:creationId xmlns:a16="http://schemas.microsoft.com/office/drawing/2014/main" id="{7406DAC5-2CBE-BCBE-951E-4D9435C8CBED}"/>
                </a:ext>
              </a:extLst>
            </p:cNvPr>
            <p:cNvSpPr txBox="1"/>
            <p:nvPr/>
          </p:nvSpPr>
          <p:spPr>
            <a:xfrm>
              <a:off x="2061201" y="3909097"/>
              <a:ext cx="5229284" cy="623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buSzPts val="5999"/>
              </a:pPr>
              <a:r>
                <a:rPr lang="pt-BR" sz="3600" dirty="0">
                  <a:solidFill>
                    <a:schemeClr val="bg1"/>
                  </a:solidFill>
                  <a:latin typeface="Montserrat"/>
                  <a:sym typeface="Raleway"/>
                </a:rPr>
                <a:t>Demonstram coragem ao lidar com situações desconhecidas e desafiadoras (problemas, mudanças, novas oportunidades) com convicção que são capazes de realizar.</a:t>
              </a:r>
            </a:p>
          </p:txBody>
        </p:sp>
        <p:pic>
          <p:nvPicPr>
            <p:cNvPr id="26" name="Google Shape;142;g1e30243d556_0_163">
              <a:extLst>
                <a:ext uri="{FF2B5EF4-FFF2-40B4-BE49-F238E27FC236}">
                  <a16:creationId xmlns:a16="http://schemas.microsoft.com/office/drawing/2014/main" id="{84A5F3E6-98DE-920C-744A-E8D59D47435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  <a:biLevel thresh="50000"/>
            </a:blip>
            <a:srcRect/>
            <a:stretch/>
          </p:blipFill>
          <p:spPr>
            <a:xfrm>
              <a:off x="977640" y="3372262"/>
              <a:ext cx="846709" cy="119713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7580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1e574a1283d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8225" y="-81850"/>
            <a:ext cx="24697801" cy="1644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1e574a1283d_0_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e574a1283d_0_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1e574a1283d_0_58"/>
          <p:cNvSpPr txBox="1"/>
          <p:nvPr/>
        </p:nvSpPr>
        <p:spPr>
          <a:xfrm>
            <a:off x="16585700" y="10099600"/>
            <a:ext cx="6347400" cy="23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pt-BR" sz="65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Programação</a:t>
            </a:r>
            <a:br>
              <a:rPr lang="pt-BR" sz="7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7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mental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25f78ad24ae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375" y="4147663"/>
            <a:ext cx="12847411" cy="315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5f78ad24ae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25f78ad24ae_0_1"/>
          <p:cNvSpPr txBox="1"/>
          <p:nvPr/>
        </p:nvSpPr>
        <p:spPr>
          <a:xfrm>
            <a:off x="3334825" y="5643513"/>
            <a:ext cx="114105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4500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Como reprogramar a mente para ser um profissional de alta performance?</a:t>
            </a:r>
            <a:endParaRPr sz="5500" i="0" u="none" strike="noStrike" cap="none">
              <a:solidFill>
                <a:srgbClr val="43434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27" name="Google Shape;227;g25f78ad24ae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98902" y="2460213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25f78ad24ae_0_1"/>
          <p:cNvSpPr txBox="1"/>
          <p:nvPr/>
        </p:nvSpPr>
        <p:spPr>
          <a:xfrm>
            <a:off x="2616374" y="3133563"/>
            <a:ext cx="9574831" cy="19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800" b="1" dirty="0">
                <a:solidFill>
                  <a:srgbClr val="7A24EB"/>
                </a:solidFill>
                <a:latin typeface="Montserrat"/>
                <a:ea typeface="Montserrat"/>
                <a:cs typeface="Montserrat"/>
                <a:sym typeface="Montserrat"/>
              </a:rPr>
              <a:t>Funcionamento da reprogramação mental</a:t>
            </a:r>
            <a:endParaRPr sz="2100" dirty="0">
              <a:solidFill>
                <a:srgbClr val="7A24EB"/>
              </a:solidFill>
            </a:endParaRPr>
          </a:p>
        </p:txBody>
      </p:sp>
      <p:sp>
        <p:nvSpPr>
          <p:cNvPr id="229" name="Google Shape;229;g25f78ad24ae_0_1"/>
          <p:cNvSpPr txBox="1"/>
          <p:nvPr/>
        </p:nvSpPr>
        <p:spPr>
          <a:xfrm>
            <a:off x="2616375" y="8100388"/>
            <a:ext cx="17283900" cy="31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41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Para que você reprograme sua mente, você precisa entender como funciona o processo. </a:t>
            </a:r>
            <a:endParaRPr sz="41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41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41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 reprogramação consiste em, justamente, programar novamente os comandos neurais que você já estabeleceu no cérebro.</a:t>
            </a:r>
            <a:endParaRPr sz="5100" i="0" u="none" strike="noStrike" cap="none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25f01995af9_0_3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5f01995af9_0_383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2013975" y="1006875"/>
            <a:ext cx="7115360" cy="5567769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25f01995af9_0_383"/>
          <p:cNvSpPr txBox="1"/>
          <p:nvPr/>
        </p:nvSpPr>
        <p:spPr>
          <a:xfrm>
            <a:off x="2013975" y="5135887"/>
            <a:ext cx="14143800" cy="38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6"/>
              <a:buFont typeface="Arial"/>
              <a:buNone/>
            </a:pPr>
            <a:r>
              <a:rPr lang="pt-BR" sz="8366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que a mente pode conceber e acreditar, a mente pode alcançar.</a:t>
            </a:r>
            <a:endParaRPr sz="27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g25f01995af9_0_383"/>
          <p:cNvSpPr txBox="1"/>
          <p:nvPr/>
        </p:nvSpPr>
        <p:spPr>
          <a:xfrm>
            <a:off x="2013975" y="9566158"/>
            <a:ext cx="11644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7"/>
              <a:buFont typeface="Arial"/>
              <a:buNone/>
            </a:pPr>
            <a:r>
              <a:rPr lang="pt-BR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Napoleon Hill</a:t>
            </a:r>
            <a:endParaRPr sz="40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g25f01995af9_0_383"/>
          <p:cNvPicPr preferRelativeResize="0"/>
          <p:nvPr/>
        </p:nvPicPr>
        <p:blipFill rotWithShape="1">
          <a:blip r:embed="rId5">
            <a:alphaModFix amt="60000"/>
          </a:blip>
          <a:srcRect/>
          <a:stretch/>
        </p:blipFill>
        <p:spPr>
          <a:xfrm>
            <a:off x="4781913" y="150475"/>
            <a:ext cx="23849611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1e574a1283d_0_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1e574a1283d_0_76"/>
          <p:cNvSpPr txBox="1"/>
          <p:nvPr/>
        </p:nvSpPr>
        <p:spPr>
          <a:xfrm>
            <a:off x="2520788" y="1697663"/>
            <a:ext cx="12679200" cy="9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55"/>
              <a:buFont typeface="Arial"/>
              <a:buNone/>
            </a:pPr>
            <a:r>
              <a:rPr lang="pt-BR" sz="6355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Hipnose</a:t>
            </a:r>
            <a:endParaRPr sz="14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5" name="Google Shape;245;g1e574a1283d_0_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4359" y="1021965"/>
            <a:ext cx="16691871" cy="1200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1e574a1283d_0_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4359" y="1021965"/>
            <a:ext cx="16691871" cy="1200314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1e574a1283d_0_76"/>
          <p:cNvSpPr/>
          <p:nvPr/>
        </p:nvSpPr>
        <p:spPr>
          <a:xfrm>
            <a:off x="9128784" y="3612273"/>
            <a:ext cx="8249773" cy="82867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g1e574a1283d_0_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63109" y="4565070"/>
            <a:ext cx="6374371" cy="6374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1e574a1283d_0_76"/>
          <p:cNvSpPr/>
          <p:nvPr/>
        </p:nvSpPr>
        <p:spPr>
          <a:xfrm>
            <a:off x="10261737" y="4750304"/>
            <a:ext cx="5973973" cy="600075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D3D3D3">
              <a:alpha val="83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1e574a1283d_0_76"/>
          <p:cNvSpPr/>
          <p:nvPr/>
        </p:nvSpPr>
        <p:spPr>
          <a:xfrm>
            <a:off x="11515138" y="6009323"/>
            <a:ext cx="3476916" cy="3492500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B3B3B3">
              <a:alpha val="83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g1e574a1283d_0_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6593168">
            <a:off x="16371999" y="8206379"/>
            <a:ext cx="1394693" cy="4358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1e574a1283d_0_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7274519">
            <a:off x="9639510" y="8256417"/>
            <a:ext cx="1056224" cy="330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1e574a1283d_0_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7766947">
            <a:off x="8284865" y="4316585"/>
            <a:ext cx="1620423" cy="400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1e574a1283d_0_76"/>
          <p:cNvSpPr txBox="1"/>
          <p:nvPr/>
        </p:nvSpPr>
        <p:spPr>
          <a:xfrm>
            <a:off x="12167710" y="3743986"/>
            <a:ext cx="2147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CONSCIENTE</a:t>
            </a:r>
            <a:endParaRPr sz="2100" b="0" i="0" u="none" strike="noStrike" cap="none" dirty="0">
              <a:solidFill>
                <a:srgbClr val="52F7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g1e574a1283d_0_76"/>
          <p:cNvSpPr txBox="1"/>
          <p:nvPr/>
        </p:nvSpPr>
        <p:spPr>
          <a:xfrm>
            <a:off x="12185720" y="4176451"/>
            <a:ext cx="21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fator crítico</a:t>
            </a:r>
            <a:endParaRPr sz="23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g1e574a1283d_0_76"/>
          <p:cNvSpPr txBox="1"/>
          <p:nvPr/>
        </p:nvSpPr>
        <p:spPr>
          <a:xfrm>
            <a:off x="11300596" y="5586337"/>
            <a:ext cx="3899400" cy="4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1687"/>
              </a:lnSpc>
              <a:buSzPts val="1600"/>
            </a:pPr>
            <a:r>
              <a:rPr lang="pt-BR" sz="2200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Poppins"/>
              </a:rPr>
              <a:t>autopreservação</a:t>
            </a:r>
            <a:endParaRPr sz="2200" dirty="0">
              <a:solidFill>
                <a:srgbClr val="404040"/>
              </a:solidFill>
              <a:latin typeface="Montserrat"/>
              <a:ea typeface="Montserrat"/>
              <a:cs typeface="Montserrat"/>
              <a:sym typeface="Poppins"/>
            </a:endParaRPr>
          </a:p>
        </p:txBody>
      </p:sp>
      <p:sp>
        <p:nvSpPr>
          <p:cNvPr id="257" name="Google Shape;257;g1e574a1283d_0_76"/>
          <p:cNvSpPr txBox="1"/>
          <p:nvPr/>
        </p:nvSpPr>
        <p:spPr>
          <a:xfrm>
            <a:off x="10360874" y="7508353"/>
            <a:ext cx="1146300" cy="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61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2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hábitos</a:t>
            </a:r>
            <a:endParaRPr sz="2200" b="0" i="0" u="none" strike="noStrike" cap="none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8" name="Google Shape;258;g1e574a1283d_0_76"/>
          <p:cNvSpPr txBox="1"/>
          <p:nvPr/>
        </p:nvSpPr>
        <p:spPr>
          <a:xfrm>
            <a:off x="8875682" y="8536276"/>
            <a:ext cx="1146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análise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g1e574a1283d_0_76"/>
          <p:cNvSpPr txBox="1"/>
          <p:nvPr/>
        </p:nvSpPr>
        <p:spPr>
          <a:xfrm>
            <a:off x="16510273" y="8604756"/>
            <a:ext cx="1637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raciocínio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g1e574a1283d_0_76"/>
          <p:cNvSpPr txBox="1"/>
          <p:nvPr/>
        </p:nvSpPr>
        <p:spPr>
          <a:xfrm>
            <a:off x="17742324" y="10478659"/>
            <a:ext cx="4119300" cy="2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66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pt-BR" sz="3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SUGESTÃO</a:t>
            </a:r>
            <a:endParaRPr sz="5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g1e574a1283d_0_76"/>
          <p:cNvSpPr txBox="1"/>
          <p:nvPr/>
        </p:nvSpPr>
        <p:spPr>
          <a:xfrm>
            <a:off x="5187198" y="3649368"/>
            <a:ext cx="36780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84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pt-BR" sz="37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HIPNOSE</a:t>
            </a:r>
            <a:endParaRPr sz="11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g1e574a1283d_0_76"/>
          <p:cNvSpPr txBox="1"/>
          <p:nvPr/>
        </p:nvSpPr>
        <p:spPr>
          <a:xfrm>
            <a:off x="6840552" y="11066995"/>
            <a:ext cx="3678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566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pt-BR" sz="3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SUGESTÃO</a:t>
            </a:r>
            <a:endParaRPr sz="700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g1e574a1283d_0_76"/>
          <p:cNvSpPr txBox="1"/>
          <p:nvPr/>
        </p:nvSpPr>
        <p:spPr>
          <a:xfrm>
            <a:off x="12349511" y="11330333"/>
            <a:ext cx="1965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atenção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g1e574a1283d_0_76"/>
          <p:cNvSpPr txBox="1"/>
          <p:nvPr/>
        </p:nvSpPr>
        <p:spPr>
          <a:xfrm>
            <a:off x="14898875" y="7523670"/>
            <a:ext cx="1497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200" b="0" i="0" u="none" strike="noStrike" cap="none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emoção</a:t>
            </a:r>
            <a:endParaRPr sz="2200" b="0" i="0" u="none" strike="noStrike" cap="none" dirty="0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g1e574a1283d_0_76"/>
          <p:cNvSpPr txBox="1"/>
          <p:nvPr/>
        </p:nvSpPr>
        <p:spPr>
          <a:xfrm>
            <a:off x="12349502" y="9767291"/>
            <a:ext cx="1801500" cy="6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61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2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memória</a:t>
            </a:r>
            <a:endParaRPr sz="2200" b="0" i="0" u="none" strike="noStrike" cap="none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61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200" b="0" i="0" u="none" strike="noStrike" cap="none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longo prazo</a:t>
            </a:r>
            <a:endParaRPr sz="2200" b="0" i="0" u="none" strike="noStrike" cap="none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g1e574a1283d_0_76"/>
          <p:cNvSpPr txBox="1"/>
          <p:nvPr/>
        </p:nvSpPr>
        <p:spPr>
          <a:xfrm>
            <a:off x="12103828" y="7016322"/>
            <a:ext cx="2292900" cy="502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Poppins"/>
              </a:rPr>
              <a:t>s. </a:t>
            </a:r>
            <a:r>
              <a:rPr lang="pt-BR" sz="2300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Poppins"/>
              </a:rPr>
              <a:t>n</a:t>
            </a:r>
            <a:r>
              <a:rPr lang="pt-BR" sz="2300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Poppins"/>
              </a:rPr>
              <a:t>. autônomo</a:t>
            </a:r>
            <a:endParaRPr sz="2300" dirty="0">
              <a:solidFill>
                <a:srgbClr val="404040"/>
              </a:solidFill>
              <a:latin typeface="Montserrat"/>
              <a:ea typeface="Montserrat"/>
              <a:cs typeface="Montserrat"/>
              <a:sym typeface="Poppins"/>
            </a:endParaRPr>
          </a:p>
        </p:txBody>
      </p:sp>
      <p:sp>
        <p:nvSpPr>
          <p:cNvPr id="267" name="Google Shape;267;g1e574a1283d_0_76"/>
          <p:cNvSpPr txBox="1"/>
          <p:nvPr/>
        </p:nvSpPr>
        <p:spPr>
          <a:xfrm>
            <a:off x="12027351" y="7971440"/>
            <a:ext cx="2445600" cy="8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sistema</a:t>
            </a:r>
            <a:endParaRPr sz="2300" b="0" i="0" u="none" strike="noStrike" cap="none" dirty="0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860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imunológico</a:t>
            </a:r>
            <a:endParaRPr sz="2300" b="0" i="0" u="none" strike="noStrike" cap="none" dirty="0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g1e574a1283d_0_76"/>
          <p:cNvSpPr txBox="1"/>
          <p:nvPr/>
        </p:nvSpPr>
        <p:spPr>
          <a:xfrm>
            <a:off x="15200046" y="4438878"/>
            <a:ext cx="1310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força de</a:t>
            </a:r>
            <a:endParaRPr sz="21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vontade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g1e574a1283d_0_76"/>
          <p:cNvSpPr txBox="1"/>
          <p:nvPr/>
        </p:nvSpPr>
        <p:spPr>
          <a:xfrm>
            <a:off x="8875680" y="4438878"/>
            <a:ext cx="2745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memória de</a:t>
            </a:r>
            <a:endParaRPr sz="21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curto prazo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g1e574a1283d_0_76"/>
          <p:cNvSpPr txBox="1"/>
          <p:nvPr/>
        </p:nvSpPr>
        <p:spPr>
          <a:xfrm>
            <a:off x="11917751" y="5165980"/>
            <a:ext cx="2761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SUBCONSCIENTE</a:t>
            </a:r>
            <a:endParaRPr sz="2100" b="0" i="0" u="none" strike="noStrike" cap="none" dirty="0">
              <a:solidFill>
                <a:srgbClr val="52F7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g1e574a1283d_0_76"/>
          <p:cNvSpPr txBox="1"/>
          <p:nvPr/>
        </p:nvSpPr>
        <p:spPr>
          <a:xfrm>
            <a:off x="12060809" y="6690203"/>
            <a:ext cx="2412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16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00" b="1" i="0" u="none" strike="noStrike" cap="none" dirty="0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INCONSCIENTE</a:t>
            </a:r>
            <a:endParaRPr sz="2100" b="0" i="0" u="none" strike="noStrike" cap="none" dirty="0">
              <a:solidFill>
                <a:srgbClr val="52F7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1e56d2c330d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74050"/>
            <a:ext cx="24382401" cy="1623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1e56d2c330d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e56d2c330d_0_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1e56d2c330d_0_43"/>
          <p:cNvSpPr txBox="1"/>
          <p:nvPr/>
        </p:nvSpPr>
        <p:spPr>
          <a:xfrm>
            <a:off x="15833450" y="11353050"/>
            <a:ext cx="7099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pt-BR" sz="72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Auto-</a:t>
            </a:r>
            <a:r>
              <a:rPr lang="pt-BR" sz="7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hipnose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e56d2c330d_0_51"/>
          <p:cNvSpPr txBox="1"/>
          <p:nvPr/>
        </p:nvSpPr>
        <p:spPr>
          <a:xfrm>
            <a:off x="1028700" y="1886900"/>
            <a:ext cx="10157700" cy="10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lang="pt-BR" sz="6899" b="1" i="0" u="none" strike="noStrike" cap="none">
                <a:solidFill>
                  <a:srgbClr val="7A24EB"/>
                </a:solidFill>
                <a:latin typeface="Montserrat"/>
                <a:ea typeface="Montserrat"/>
                <a:cs typeface="Montserrat"/>
                <a:sym typeface="Montserrat"/>
              </a:rPr>
              <a:t>Auto-hipnose</a:t>
            </a:r>
            <a:endParaRPr sz="1900" b="1" i="0" u="none" strike="noStrike" cap="none">
              <a:solidFill>
                <a:srgbClr val="7A24E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g1e56d2c330d_0_51"/>
          <p:cNvSpPr txBox="1"/>
          <p:nvPr/>
        </p:nvSpPr>
        <p:spPr>
          <a:xfrm>
            <a:off x="1028699" y="3641164"/>
            <a:ext cx="11426911" cy="900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4500" b="0" i="0" u="none" strike="noStrike" cap="none" dirty="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Quando o terapeuta induz alguém à hipnose, isso é chamado de hipnoterapia. Mas, quando a técnica é realizada sem auxílio de terceiros, ou seja, autoinduzida, chamamos o processo de </a:t>
            </a:r>
            <a:r>
              <a:rPr lang="pt-BR" sz="4500" b="0" i="0" u="none" strike="noStrike" cap="none" dirty="0" err="1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auto-hipnose</a:t>
            </a:r>
            <a:r>
              <a:rPr lang="pt-BR" sz="4500" b="0" i="0" u="none" strike="noStrike" cap="none" dirty="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 </a:t>
            </a:r>
            <a:endParaRPr sz="4500" b="0" i="0" u="none" strike="noStrike" cap="none" dirty="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4500" b="0" i="0" u="none" strike="noStrike" cap="none" dirty="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4500" dirty="0">
                <a:solidFill>
                  <a:srgbClr val="434343"/>
                </a:solidFill>
                <a:latin typeface="Montserrat Light"/>
                <a:sym typeface="Montserrat Light"/>
              </a:rPr>
              <a:t>A </a:t>
            </a:r>
            <a:r>
              <a:rPr lang="pt-BR" sz="4500" dirty="0" err="1">
                <a:solidFill>
                  <a:srgbClr val="434343"/>
                </a:solidFill>
                <a:latin typeface="Montserrat Light"/>
                <a:sym typeface="Montserrat Light"/>
              </a:rPr>
              <a:t>auto-hipnose</a:t>
            </a:r>
            <a:r>
              <a:rPr lang="pt-BR" sz="4500" dirty="0">
                <a:solidFill>
                  <a:srgbClr val="434343"/>
                </a:solidFill>
                <a:latin typeface="Montserrat Light"/>
                <a:sym typeface="Montserrat Light"/>
              </a:rPr>
              <a:t> é uma forma, um processo ou o resultado de um estado hipnótico </a:t>
            </a:r>
            <a:r>
              <a:rPr lang="pt-BR" sz="4500" dirty="0" err="1">
                <a:solidFill>
                  <a:srgbClr val="434343"/>
                </a:solidFill>
                <a:latin typeface="Montserrat Light"/>
                <a:sym typeface="Montserrat Light"/>
              </a:rPr>
              <a:t>auto-induzido</a:t>
            </a:r>
            <a:r>
              <a:rPr lang="pt-BR" sz="4500" dirty="0">
                <a:solidFill>
                  <a:srgbClr val="434343"/>
                </a:solidFill>
                <a:latin typeface="Montserrat Light"/>
                <a:sym typeface="Montserrat Light"/>
              </a:rPr>
              <a:t>. Frequentemente, a </a:t>
            </a:r>
            <a:r>
              <a:rPr lang="pt-BR" sz="4500" dirty="0" err="1">
                <a:solidFill>
                  <a:srgbClr val="434343"/>
                </a:solidFill>
                <a:latin typeface="Montserrat Light"/>
                <a:sym typeface="Montserrat Light"/>
              </a:rPr>
              <a:t>auto-hipnose</a:t>
            </a:r>
            <a:r>
              <a:rPr lang="pt-BR" sz="4500" dirty="0">
                <a:solidFill>
                  <a:srgbClr val="434343"/>
                </a:solidFill>
                <a:latin typeface="Montserrat Light"/>
                <a:sym typeface="Montserrat Light"/>
              </a:rPr>
              <a:t> é usada como uma forma para aumentar a eficácia da autossugestão.</a:t>
            </a:r>
            <a:endParaRPr sz="4500" dirty="0">
              <a:solidFill>
                <a:srgbClr val="434343"/>
              </a:solidFill>
              <a:latin typeface="Montserrat Light"/>
              <a:sym typeface="Montserrat Light"/>
            </a:endParaRPr>
          </a:p>
        </p:txBody>
      </p:sp>
      <p:pic>
        <p:nvPicPr>
          <p:cNvPr id="286" name="Google Shape;286;g1e56d2c330d_0_51" descr="Foto em preto e branco de homem com arma na mão&#10;&#10;Descrição gerada automaticamente com confiança média"/>
          <p:cNvPicPr preferRelativeResize="0"/>
          <p:nvPr/>
        </p:nvPicPr>
        <p:blipFill rotWithShape="1">
          <a:blip r:embed="rId3">
            <a:alphaModFix amt="69000"/>
          </a:blip>
          <a:srcRect/>
          <a:stretch/>
        </p:blipFill>
        <p:spPr>
          <a:xfrm>
            <a:off x="11186498" y="0"/>
            <a:ext cx="21680500" cy="1332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1e56d2c330d_0_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g1e574a1283d_0_115" descr="Foto em preto e branco de homem com arma na mão&#10;&#10;Descrição gerada automaticamente com confiança média"/>
          <p:cNvPicPr preferRelativeResize="0"/>
          <p:nvPr/>
        </p:nvPicPr>
        <p:blipFill rotWithShape="1">
          <a:blip r:embed="rId3">
            <a:alphaModFix amt="69000"/>
          </a:blip>
          <a:srcRect/>
          <a:stretch/>
        </p:blipFill>
        <p:spPr>
          <a:xfrm>
            <a:off x="-11043125" y="-40925"/>
            <a:ext cx="21710425" cy="1334365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g1e574a1283d_0_115"/>
          <p:cNvSpPr txBox="1"/>
          <p:nvPr/>
        </p:nvSpPr>
        <p:spPr>
          <a:xfrm>
            <a:off x="12865500" y="1886900"/>
            <a:ext cx="10157700" cy="10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lang="pt-BR" sz="6899" b="1">
                <a:solidFill>
                  <a:srgbClr val="7A24EB"/>
                </a:solidFill>
                <a:latin typeface="Montserrat"/>
                <a:ea typeface="Montserrat"/>
                <a:cs typeface="Montserrat"/>
                <a:sym typeface="Montserrat"/>
              </a:rPr>
              <a:t>Indução hipnótica</a:t>
            </a:r>
            <a:endParaRPr sz="1900" b="1" i="0" u="none" strike="noStrike" cap="none">
              <a:solidFill>
                <a:srgbClr val="7A24E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g1e574a1283d_0_115"/>
          <p:cNvSpPr txBox="1"/>
          <p:nvPr/>
        </p:nvSpPr>
        <p:spPr>
          <a:xfrm>
            <a:off x="12865500" y="3641175"/>
            <a:ext cx="9567600" cy="76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4500" dirty="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 indução serve para gerar pensamentos e associações na mente, onde o retorno reflete em comportamento. Se direciona o pensamento, o foco para dentro de si. </a:t>
            </a:r>
            <a:endParaRPr sz="4500" dirty="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4500" dirty="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4500" dirty="0">
                <a:solidFill>
                  <a:srgbClr val="434343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Existem várias induções hipnóticas que podem ser utilizadas para te levar ao início do transe.</a:t>
            </a:r>
            <a:endParaRPr sz="3800" b="0" i="0" u="none" strike="noStrike" cap="none" dirty="0">
              <a:solidFill>
                <a:srgbClr val="43434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5" name="Google Shape;295;g1e574a1283d_0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1e574a1283d_0_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2400" y="-1372162"/>
            <a:ext cx="24713799" cy="164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1e574a1283d_0_1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e574a1283d_0_1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e574a1283d_0_126"/>
          <p:cNvSpPr txBox="1"/>
          <p:nvPr/>
        </p:nvSpPr>
        <p:spPr>
          <a:xfrm>
            <a:off x="12099650" y="9816325"/>
            <a:ext cx="10833300" cy="30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pt-BR" sz="4200" b="0" i="0" u="none" strike="noStrike" cap="none">
                <a:solidFill>
                  <a:srgbClr val="FFFFFF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Qual será a sua</a:t>
            </a:r>
            <a:endParaRPr sz="2000" b="0" i="0" u="none" strike="noStrike" cap="none">
              <a:solidFill>
                <a:srgbClr val="000000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lang="pt-BR" sz="6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auto-hipnose</a:t>
            </a:r>
            <a:br>
              <a:rPr lang="pt-BR" sz="8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8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diária?</a:t>
            </a: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e56d2c330d_0_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1e56d2c330d_0_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6482" y="-63378"/>
            <a:ext cx="19769442" cy="131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1e56d2c330d_0_61"/>
          <p:cNvSpPr txBox="1"/>
          <p:nvPr/>
        </p:nvSpPr>
        <p:spPr>
          <a:xfrm>
            <a:off x="3167463" y="2486233"/>
            <a:ext cx="43677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5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Sou capaz!</a:t>
            </a:r>
            <a:endParaRPr sz="55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1" name="Google Shape;311;g1e56d2c330d_0_61"/>
          <p:cNvSpPr txBox="1"/>
          <p:nvPr/>
        </p:nvSpPr>
        <p:spPr>
          <a:xfrm>
            <a:off x="10007201" y="8711787"/>
            <a:ext cx="43677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5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</a:t>
            </a:r>
            <a:endParaRPr sz="55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5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consigo!</a:t>
            </a:r>
            <a:endParaRPr sz="55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2" name="Google Shape;312;g1e56d2c330d_0_61"/>
          <p:cNvSpPr txBox="1"/>
          <p:nvPr/>
        </p:nvSpPr>
        <p:spPr>
          <a:xfrm rot="-288152">
            <a:off x="10045819" y="1952903"/>
            <a:ext cx="4368035" cy="240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48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8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48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um</a:t>
            </a:r>
            <a:endParaRPr sz="48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48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sucesso</a:t>
            </a:r>
            <a:endParaRPr sz="48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3" name="Google Shape;313;g1e56d2c330d_0_61"/>
          <p:cNvSpPr txBox="1"/>
          <p:nvPr/>
        </p:nvSpPr>
        <p:spPr>
          <a:xfrm>
            <a:off x="3498609" y="8926380"/>
            <a:ext cx="43677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48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8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pt-BR" sz="48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competente</a:t>
            </a:r>
            <a:endParaRPr sz="48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4" name="Google Shape;314;g1e56d2c330d_0_61"/>
          <p:cNvSpPr txBox="1"/>
          <p:nvPr/>
        </p:nvSpPr>
        <p:spPr>
          <a:xfrm>
            <a:off x="3366151" y="6040930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empreendedor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5" name="Google Shape;315;g1e56d2c330d_0_61"/>
          <p:cNvSpPr txBox="1"/>
          <p:nvPr/>
        </p:nvSpPr>
        <p:spPr>
          <a:xfrm>
            <a:off x="6710729" y="1914419"/>
            <a:ext cx="43677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faço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melhor que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ontem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6" name="Google Shape;316;g1e56d2c330d_0_61"/>
          <p:cNvSpPr txBox="1"/>
          <p:nvPr/>
        </p:nvSpPr>
        <p:spPr>
          <a:xfrm>
            <a:off x="6942532" y="5643989"/>
            <a:ext cx="43677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51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faço</a:t>
            </a:r>
            <a:endParaRPr sz="51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51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acontecer</a:t>
            </a:r>
            <a:endParaRPr sz="53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7" name="Google Shape;317;g1e56d2c330d_0_61"/>
          <p:cNvSpPr txBox="1"/>
          <p:nvPr/>
        </p:nvSpPr>
        <p:spPr>
          <a:xfrm>
            <a:off x="6909417" y="8636692"/>
            <a:ext cx="43677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dou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o meu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melhor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8" name="Google Shape;318;g1e56d2c330d_0_61"/>
          <p:cNvSpPr txBox="1"/>
          <p:nvPr/>
        </p:nvSpPr>
        <p:spPr>
          <a:xfrm>
            <a:off x="10187768" y="5821947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merecedor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9" name="Google Shape;319;g1e56d2c330d_0_61"/>
          <p:cNvSpPr txBox="1"/>
          <p:nvPr/>
        </p:nvSpPr>
        <p:spPr>
          <a:xfrm>
            <a:off x="13631691" y="2113106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confiante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0" name="Google Shape;320;g1e56d2c330d_0_61"/>
          <p:cNvSpPr txBox="1"/>
          <p:nvPr/>
        </p:nvSpPr>
        <p:spPr>
          <a:xfrm>
            <a:off x="13466118" y="5159654"/>
            <a:ext cx="43677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pt-BR" sz="5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5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pt-BR" sz="5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forte</a:t>
            </a:r>
            <a:endParaRPr sz="5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1" name="Google Shape;321;g1e56d2c330d_0_61"/>
          <p:cNvSpPr txBox="1"/>
          <p:nvPr/>
        </p:nvSpPr>
        <p:spPr>
          <a:xfrm>
            <a:off x="13333659" y="8769150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determinado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2" name="Google Shape;322;g1e56d2c330d_0_61"/>
          <p:cNvSpPr txBox="1"/>
          <p:nvPr/>
        </p:nvSpPr>
        <p:spPr>
          <a:xfrm>
            <a:off x="16943155" y="2146221"/>
            <a:ext cx="43677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51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51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51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corajoso</a:t>
            </a:r>
            <a:endParaRPr sz="51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3" name="Google Shape;323;g1e56d2c330d_0_61"/>
          <p:cNvSpPr txBox="1"/>
          <p:nvPr/>
        </p:nvSpPr>
        <p:spPr>
          <a:xfrm>
            <a:off x="16976269" y="5424571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sou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inteligente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24" name="Google Shape;324;g1e56d2c330d_0_61"/>
          <p:cNvSpPr txBox="1"/>
          <p:nvPr/>
        </p:nvSpPr>
        <p:spPr>
          <a:xfrm>
            <a:off x="16678238" y="9000953"/>
            <a:ext cx="4367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eu tenho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pt-BR" sz="46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energia</a:t>
            </a:r>
            <a:endParaRPr sz="46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p:transition spd="slow"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g1e56d2c330d_0_1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g1e56d2c330d_0_109"/>
          <p:cNvSpPr txBox="1"/>
          <p:nvPr/>
        </p:nvSpPr>
        <p:spPr>
          <a:xfrm>
            <a:off x="4255775" y="4789200"/>
            <a:ext cx="5913300" cy="41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lang="pt-BR" sz="8900" b="1" i="0" u="none" strike="noStrike" cap="none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DICA DE LEITURA</a:t>
            </a:r>
            <a:endParaRPr sz="8900" b="1" i="0" u="none" strike="noStrike" cap="none">
              <a:solidFill>
                <a:srgbClr val="52F7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lang="pt-BR" sz="73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EXCHANGE</a:t>
            </a:r>
            <a:endParaRPr sz="7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1" name="Google Shape;331;g1e56d2c330d_0_109" descr="Uma imagem contendo Text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9075" y="1128925"/>
            <a:ext cx="11838875" cy="1441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21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12369264" y="2654125"/>
            <a:ext cx="8766582" cy="8766582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1"/>
          <p:cNvSpPr txBox="1"/>
          <p:nvPr/>
        </p:nvSpPr>
        <p:spPr>
          <a:xfrm>
            <a:off x="3939072" y="5177364"/>
            <a:ext cx="7619100" cy="271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600" b="1" i="0" u="none" strike="noStrike" cap="none" dirty="0">
                <a:solidFill>
                  <a:srgbClr val="7B06EE"/>
                </a:solidFill>
                <a:latin typeface="Manrope"/>
                <a:ea typeface="Manrope"/>
                <a:cs typeface="Manrope"/>
                <a:sym typeface="Manrope"/>
              </a:rPr>
              <a:t>@</a:t>
            </a:r>
            <a:r>
              <a:rPr lang="pt-BR" sz="5600" b="1" i="0" u="none" strike="noStrike" cap="none" dirty="0" err="1">
                <a:solidFill>
                  <a:srgbClr val="7B06EE"/>
                </a:solidFill>
                <a:latin typeface="Manrope"/>
                <a:ea typeface="Manrope"/>
                <a:cs typeface="Manrope"/>
                <a:sym typeface="Manrope"/>
              </a:rPr>
              <a:t>escolaexchange</a:t>
            </a:r>
            <a:endParaRPr sz="5600" b="1" i="0" u="none" strike="noStrike" cap="none" dirty="0">
              <a:solidFill>
                <a:srgbClr val="7B06EE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600" b="0" i="0" u="none" strike="noStrike" cap="none" dirty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no Instagram</a:t>
            </a:r>
            <a:endParaRPr sz="3400" b="0" i="0" u="none" strike="noStrike" cap="none" dirty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38" name="Google Shape;33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70558">
            <a:off x="12881193" y="628400"/>
            <a:ext cx="8111055" cy="12818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1"/>
          <p:cNvPicPr preferRelativeResize="0"/>
          <p:nvPr/>
        </p:nvPicPr>
        <p:blipFill rotWithShape="1">
          <a:blip r:embed="rId6">
            <a:alphaModFix/>
          </a:blip>
          <a:srcRect t="35220"/>
          <a:stretch/>
        </p:blipFill>
        <p:spPr>
          <a:xfrm>
            <a:off x="559365" y="339656"/>
            <a:ext cx="5551692" cy="2788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25f01995af9_0_3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25f01995af9_0_397"/>
          <p:cNvSpPr txBox="1"/>
          <p:nvPr/>
        </p:nvSpPr>
        <p:spPr>
          <a:xfrm>
            <a:off x="1366777" y="6519477"/>
            <a:ext cx="1281030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lang="pt-BR" sz="12000" b="1" i="0" u="none" strike="noStrike" cap="none" dirty="0">
                <a:solidFill>
                  <a:srgbClr val="52F7AF"/>
                </a:solidFill>
                <a:latin typeface="Montserrat"/>
                <a:ea typeface="Montserrat"/>
                <a:cs typeface="Montserrat"/>
                <a:sym typeface="Montserrat"/>
              </a:rPr>
              <a:t>Feedback</a:t>
            </a:r>
            <a:endParaRPr sz="12000" b="0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g25f01995af9_0_3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002" y="-724325"/>
            <a:ext cx="8858350" cy="472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Código QR&#10;&#10;Descrição gerada automaticamente">
            <a:extLst>
              <a:ext uri="{FF2B5EF4-FFF2-40B4-BE49-F238E27FC236}">
                <a16:creationId xmlns:a16="http://schemas.microsoft.com/office/drawing/2014/main" id="{FCA4CA6A-5D6E-F0F6-0BFC-86F1CB06E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7176" y="3018945"/>
            <a:ext cx="7678110" cy="76781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488</Words>
  <Application>Microsoft Macintosh PowerPoint</Application>
  <PresentationFormat>Personalizar</PresentationFormat>
  <Paragraphs>96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Manrope</vt:lpstr>
      <vt:lpstr>Calibri</vt:lpstr>
      <vt:lpstr>Montserrat SemiBold</vt:lpstr>
      <vt:lpstr>Montserrat</vt:lpstr>
      <vt:lpstr>Amatic SC</vt:lpstr>
      <vt:lpstr>Arial</vt:lpstr>
      <vt:lpstr>Montserrat Light</vt:lpstr>
      <vt:lpstr>Montserrat ExtraLight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Rubens Mendes Cano</dc:creator>
  <cp:lastModifiedBy>Camely Rabelo</cp:lastModifiedBy>
  <cp:revision>7</cp:revision>
  <dcterms:created xsi:type="dcterms:W3CDTF">2020-05-14T18:16:57Z</dcterms:created>
  <dcterms:modified xsi:type="dcterms:W3CDTF">2024-01-25T10:52:30Z</dcterms:modified>
</cp:coreProperties>
</file>